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369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0">
          <p15:clr>
            <a:srgbClr val="A4A3A4"/>
          </p15:clr>
        </p15:guide>
        <p15:guide id="2" orient="horz" pos="2496">
          <p15:clr>
            <a:srgbClr val="A4A3A4"/>
          </p15:clr>
        </p15:guide>
        <p15:guide id="3" orient="horz" pos="624">
          <p15:clr>
            <a:srgbClr val="A4A3A4"/>
          </p15:clr>
        </p15:guide>
        <p15:guide id="4" pos="768">
          <p15:clr>
            <a:srgbClr val="A4A3A4"/>
          </p15:clr>
        </p15:guide>
        <p15:guide id="5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CC"/>
    <a:srgbClr val="FF6600"/>
    <a:srgbClr val="000099"/>
    <a:srgbClr val="03525D"/>
    <a:srgbClr val="000066"/>
    <a:srgbClr val="CC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6" autoAdjust="0"/>
    <p:restoredTop sz="94707" autoAdjust="0"/>
  </p:normalViewPr>
  <p:slideViewPr>
    <p:cSldViewPr>
      <p:cViewPr varScale="1">
        <p:scale>
          <a:sx n="85" d="100"/>
          <a:sy n="85" d="100"/>
        </p:scale>
        <p:origin x="978" y="96"/>
      </p:cViewPr>
      <p:guideLst>
        <p:guide orient="horz" pos="480"/>
        <p:guide orient="horz" pos="2496"/>
        <p:guide orient="horz" pos="624"/>
        <p:guide pos="768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C04EDE2-88DE-4817-8EB7-2F580D065B1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D455940-983D-4DC5-8961-26DDE06E92C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11FD3A0-CD13-4D26-898B-2DC21E37F95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F01E815A-1AA2-4DFA-BCDD-3E2A301BF6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F4A857A3-15E7-44CA-B9D4-2DA8DA0ED1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3D2E0FDD-1D7F-40DA-BF7B-8E70A8FD3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F3696E-7CBE-40A9-92EE-15654781F38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2697B51-06E4-4D81-B0EE-B91F27926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5650" indent="-290513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3638" indent="-231775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30363" indent="-231775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5500" indent="-231775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6EFB57-C9AC-4286-9BC8-21E00AA1DE20}" type="slidenum">
              <a:rPr lang="es-ES_tradnl" altLang="es-MX" sz="1200" smtClean="0"/>
              <a:pPr/>
              <a:t>1</a:t>
            </a:fld>
            <a:endParaRPr lang="es-ES_tradnl" altLang="es-MX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8F3D7F4-C9A8-4F7B-B1DB-D42F7C81CB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09CCF47-54A6-4D2D-A4A5-379B70B11D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83951E-91AE-49B9-B259-DCBC6FE269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9D570A-82CB-469C-A662-AE694BB270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23075-E85B-4527-B1C5-A7B75416BE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50D82-F710-4A6E-9E14-B96BEC20167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4065B1-A018-4F68-A87B-F445A2C784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C98BCD-2984-4C74-97BC-2F80B9904B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E9CB94-1AF3-44D4-BA48-B239FDF25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A602C-2922-4343-BAD6-8B31A4CF7D1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6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96050" y="76200"/>
            <a:ext cx="1962150" cy="6019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76200"/>
            <a:ext cx="5734050" cy="60198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2897C8-603C-497F-A1B3-43A395CCC8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515AD1-1929-408F-88AE-A3F5A476C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75A729-2010-415A-A88E-4F0A001F4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CC749-ED56-4869-BBC5-2EA99367F7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14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09600" y="76200"/>
            <a:ext cx="7848600" cy="6019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85D786-E8B8-40E0-95A4-FA080D0D8D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5ED99A0-6DAB-4336-8660-C6A08C018E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4331A1-9D30-42B7-B97B-90A9E6897D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E7DDF-7E2E-4867-A70F-55B6D798F9A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1A9E93-EDF6-46AC-B7EC-7F8A2E5F1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9814FC-AD89-41A2-ACBE-5CAE7E9AA5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EB9F24-663F-4887-924C-8C176EDCD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F65F8-3628-4177-99AB-F70791227EE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5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0A9C47-104F-4125-B07C-3B1F06E070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46EAE1-B95B-4816-BF3E-8DDA114852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474EB0-6199-4C3D-BB16-6E34B20904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8C1D9-E6E8-41E2-977B-00E530B14B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5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F05761-FF72-4581-A148-B7F5E999C8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483F8A-4FFA-4A5D-A0D7-1C47D5B92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D0956B-5AD3-4A78-937A-E5AC61D23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1C7ED-A082-4276-8FA1-FEBABDB0AC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6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C19C59-B6D4-4561-97FA-AD70F580C2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7A6BBC7-E3F7-41C6-902C-C636B6498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C47FFA3-ADAC-4928-8D51-64F53D4D5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CF928-E781-4DC5-BBE1-08163E21C98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A9FE74-1940-4DDE-B480-9620BFCBD0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204BC6-7D80-45FE-B302-561871588F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A1D8F4-86E1-4678-BAB8-40BEAAE92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19130-F65A-49F8-B082-0E4D422B7D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37F3806-E530-41E0-B80B-9464463BF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0A1A54-61E4-466D-B4A9-79419E2A68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BC4CF57-4C8C-4E08-8005-6FA168B4A3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BEE6A-494E-4EB4-8CFE-32D89CA056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2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50146D-8606-481F-AD50-02093E8D5E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F72F97-A969-4EBC-8782-C8395DFD77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48DD3C-8317-4439-9899-8B13B2EBD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56EB5-28D4-4CB4-8D22-70A91D561D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2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1C0B-1A69-4C4F-B0BB-C94A059B5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273058-E422-4956-A2A2-5D292BF0EE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D853DF-7403-4889-8B9A-9E36DDCFF0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C21DC-04D2-4646-971D-14E4E5476F7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3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F2DF59-3666-452B-B8DB-809256CB5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70CC2B-8DFB-4959-8873-1EBF07D92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Click to edit Master text styles</a:t>
            </a:r>
          </a:p>
          <a:p>
            <a:pPr lvl="1"/>
            <a:r>
              <a:rPr lang="en-US" altLang="es-MX"/>
              <a:t>Second level</a:t>
            </a:r>
          </a:p>
          <a:p>
            <a:pPr lvl="2"/>
            <a:r>
              <a:rPr lang="en-US" altLang="es-MX"/>
              <a:t>Third level</a:t>
            </a:r>
          </a:p>
          <a:p>
            <a:pPr lvl="3"/>
            <a:r>
              <a:rPr lang="en-US" altLang="es-MX"/>
              <a:t>Fourth level</a:t>
            </a:r>
          </a:p>
          <a:p>
            <a:pPr lvl="4"/>
            <a:r>
              <a:rPr lang="en-US" altLang="es-MX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AF94BAB-A659-44CC-88C3-8C77DBDCA5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43C5834-1A59-48EC-A98B-7BABB10A93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C4D1F5D-9324-4103-85E1-31B803B4F8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33EBF6F-AE07-4F85-A780-184CABDCC6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31" name="SlideImage">
            <a:extLst>
              <a:ext uri="{FF2B5EF4-FFF2-40B4-BE49-F238E27FC236}">
                <a16:creationId xmlns:a16="http://schemas.microsoft.com/office/drawing/2014/main" id="{72D45670-2CF4-420A-AC9F-5B950CC82E5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UBSHeadlin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63 Rectángulo">
            <a:extLst>
              <a:ext uri="{FF2B5EF4-FFF2-40B4-BE49-F238E27FC236}">
                <a16:creationId xmlns:a16="http://schemas.microsoft.com/office/drawing/2014/main" id="{A7D16427-E8D1-4ECE-82C9-38BACBD63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93688"/>
            <a:ext cx="79565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2563">
              <a:spcBef>
                <a:spcPct val="20000"/>
              </a:spcBef>
              <a:buChar char="•"/>
              <a:tabLst>
                <a:tab pos="45085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085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0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600" b="1">
                <a:solidFill>
                  <a:srgbClr val="003399"/>
                </a:solidFill>
                <a:latin typeface="Arial" panose="020B0604020202020204" pitchFamily="34" charset="0"/>
              </a:rPr>
              <a:t> </a:t>
            </a:r>
            <a:endParaRPr lang="en-US" altLang="es-MX" sz="1600" b="1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2129">
            <a:extLst>
              <a:ext uri="{FF2B5EF4-FFF2-40B4-BE49-F238E27FC236}">
                <a16:creationId xmlns:a16="http://schemas.microsoft.com/office/drawing/2014/main" id="{88E2190B-4C41-42DA-98AC-6FA9ACAB6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1196975"/>
            <a:ext cx="7704137" cy="54721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" altLang="es-MX" sz="1600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BB310AE0-5866-4E47-8388-6C2D3C3E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88" y="1450975"/>
            <a:ext cx="73453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19088" algn="l"/>
                <a:tab pos="45085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19088" algn="l"/>
                <a:tab pos="45085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19088" algn="l"/>
                <a:tab pos="450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19088" algn="l"/>
                <a:tab pos="4508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s-MX" altLang="es-MX" sz="1200" b="1">
                <a:solidFill>
                  <a:srgbClr val="003399"/>
                </a:solidFill>
                <a:latin typeface="Arial" panose="020B0604020202020204" pitchFamily="34" charset="0"/>
              </a:rPr>
              <a:t>Febrero 2016</a:t>
            </a:r>
          </a:p>
          <a:p>
            <a:pPr algn="r">
              <a:spcBef>
                <a:spcPct val="0"/>
              </a:spcBef>
              <a:buFontTx/>
              <a:buNone/>
            </a:pPr>
            <a:endParaRPr lang="en-US" altLang="es-MX" sz="1200" b="1">
              <a:solidFill>
                <a:srgbClr val="003399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600" b="1">
                <a:solidFill>
                  <a:srgbClr val="003399"/>
                </a:solidFill>
                <a:latin typeface="Arial" panose="020B0604020202020204" pitchFamily="34" charset="0"/>
              </a:rPr>
              <a:t>AVISO DE MODIFICACIONES AL SISTEMA DE REMUNERACION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s-MX" altLang="es-MX" sz="14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</a:t>
            </a:r>
            <a:endParaRPr lang="es-MX" altLang="es-MX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7" name="Imagen 3" descr="H:\CRM\LogoSolo Finamex.jpg">
            <a:extLst>
              <a:ext uri="{FF2B5EF4-FFF2-40B4-BE49-F238E27FC236}">
                <a16:creationId xmlns:a16="http://schemas.microsoft.com/office/drawing/2014/main" id="{26F550C8-8B77-4719-AFC7-9347D3FEB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138113"/>
            <a:ext cx="1481138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340FBE22-25A0-4398-B884-E7831595B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288" y="2463800"/>
            <a:ext cx="7345362" cy="3322638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319088" algn="l"/>
                <a:tab pos="450850" algn="l"/>
              </a:tabLst>
              <a:defRPr/>
            </a:pP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 propuesta del Comité de Remuneraciones, en su sesión del 25 de febrero del 2016, el Consejo de Administración aprobó los cambios a los anexos 2 y 4 de las Políticas Generales </a:t>
            </a:r>
            <a:r>
              <a:rPr lang="es-ES_tradnl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del Sistema de Remuneración.</a:t>
            </a:r>
            <a:endParaRPr lang="es-MX" sz="1400" dirty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just">
              <a:tabLst>
                <a:tab pos="319088" algn="l"/>
                <a:tab pos="450850" algn="l"/>
              </a:tabLst>
              <a:defRPr/>
            </a:pPr>
            <a:endParaRPr lang="es-MX" sz="1400" dirty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just">
              <a:tabLst>
                <a:tab pos="319088" algn="l"/>
                <a:tab pos="450850" algn="l"/>
              </a:tabLst>
              <a:defRPr/>
            </a:pP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Los cambios realizados fueron:</a:t>
            </a:r>
          </a:p>
          <a:p>
            <a:pPr algn="just">
              <a:tabLst>
                <a:tab pos="319088" algn="l"/>
                <a:tab pos="450850" algn="l"/>
              </a:tabLst>
              <a:defRPr/>
            </a:pPr>
            <a:endParaRPr lang="es-MX" sz="1400" dirty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just">
              <a:defRPr/>
            </a:pP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Anexo 2 </a:t>
            </a:r>
            <a:r>
              <a:rPr lang="es-MX" sz="1400" dirty="0"/>
              <a:t> “</a:t>
            </a: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Personal Sujeto al Sistema de Remuneraciones”</a:t>
            </a:r>
            <a:r>
              <a:rPr lang="es-MX" sz="1400" b="1" dirty="0"/>
              <a:t>: </a:t>
            </a: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Se actualizaron las áreas a las que pertenecen las personas sujetas al sistema de remuneración.</a:t>
            </a:r>
          </a:p>
          <a:p>
            <a:pPr algn="just">
              <a:tabLst>
                <a:tab pos="319088" algn="l"/>
                <a:tab pos="450850" algn="l"/>
              </a:tabLst>
              <a:defRPr/>
            </a:pPr>
            <a:endParaRPr lang="es-MX" sz="1400" dirty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just">
              <a:tabLst>
                <a:tab pos="319088" algn="l"/>
                <a:tab pos="450850" algn="l"/>
              </a:tabLst>
              <a:defRPr/>
            </a:pP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Anexo 4 </a:t>
            </a:r>
            <a:r>
              <a:rPr lang="es-MX" sz="1400" dirty="0"/>
              <a:t> “</a:t>
            </a: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Políticas Base para la Determinación de las Remuneraciones Extraordinarias”</a:t>
            </a:r>
            <a:r>
              <a:rPr lang="es-MX" sz="1400" b="1" dirty="0"/>
              <a:t>: </a:t>
            </a:r>
            <a:r>
              <a:rPr lang="es-MX" sz="1400" dirty="0">
                <a:solidFill>
                  <a:srgbClr val="00000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Se actualizó el cálculo de la compensación variable en las área de la Dirección Ejecutiva de Negocios para considerar la base del cálculo sobre el neto de ingresos después de costos.</a:t>
            </a:r>
          </a:p>
          <a:p>
            <a:pPr algn="just">
              <a:tabLst>
                <a:tab pos="319088" algn="l"/>
                <a:tab pos="450850" algn="l"/>
              </a:tabLst>
              <a:defRPr/>
            </a:pPr>
            <a:endParaRPr lang="es-ES_tradnl" sz="1400" dirty="0">
              <a:solidFill>
                <a:srgbClr val="00000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  <a:tabLst>
                <a:tab pos="319088" algn="l"/>
                <a:tab pos="450850" algn="l"/>
              </a:tabLst>
              <a:defRPr/>
            </a:pPr>
            <a:endParaRPr lang="es-MX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UBSHeadline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50000"/>
          </a:srgb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50000"/>
          </a:srgb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4678</TotalTime>
  <Words>126</Words>
  <Application>Microsoft Office PowerPoint</Application>
  <PresentationFormat>Presentación en pantalla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UBSHeadline</vt:lpstr>
      <vt:lpstr>Arial Unicode MS</vt:lpstr>
      <vt:lpstr>Diseño predeterminado</vt:lpstr>
      <vt:lpstr>Presentación de PowerPoint</vt:lpstr>
    </vt:vector>
  </TitlesOfParts>
  <Company>GDIP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Shelia L. Plaisance</dc:creator>
  <cp:lastModifiedBy>Elio David Berthely Dominguez</cp:lastModifiedBy>
  <cp:revision>325</cp:revision>
  <cp:lastPrinted>2016-03-08T20:03:43Z</cp:lastPrinted>
  <dcterms:created xsi:type="dcterms:W3CDTF">2000-07-28T18:31:23Z</dcterms:created>
  <dcterms:modified xsi:type="dcterms:W3CDTF">2019-06-20T17:01:13Z</dcterms:modified>
</cp:coreProperties>
</file>